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aleway"/>
      <p:regular r:id="rId24"/>
      <p:bold r:id="rId25"/>
      <p:italic r:id="rId26"/>
      <p:boldItalic r:id="rId27"/>
    </p:embeddedFont>
    <p:embeddedFont>
      <p:font typeface="Roboto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italic.fntdata"/><Relationship Id="rId25" Type="http://schemas.openxmlformats.org/officeDocument/2006/relationships/font" Target="fonts/Raleway-bold.fntdata"/><Relationship Id="rId28" Type="http://schemas.openxmlformats.org/officeDocument/2006/relationships/font" Target="fonts/Roboto-regular.fntdata"/><Relationship Id="rId27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33" Type="http://schemas.openxmlformats.org/officeDocument/2006/relationships/font" Target="fonts/Lato-bold.fntdata"/><Relationship Id="rId10" Type="http://schemas.openxmlformats.org/officeDocument/2006/relationships/slide" Target="slides/slide5.xml"/><Relationship Id="rId32" Type="http://schemas.openxmlformats.org/officeDocument/2006/relationships/font" Target="fonts/Lato-regular.fntdata"/><Relationship Id="rId13" Type="http://schemas.openxmlformats.org/officeDocument/2006/relationships/slide" Target="slides/slide8.xml"/><Relationship Id="rId35" Type="http://schemas.openxmlformats.org/officeDocument/2006/relationships/font" Target="fonts/Lato-boldItalic.fntdata"/><Relationship Id="rId12" Type="http://schemas.openxmlformats.org/officeDocument/2006/relationships/slide" Target="slides/slide7.xml"/><Relationship Id="rId34" Type="http://schemas.openxmlformats.org/officeDocument/2006/relationships/font" Target="fonts/La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2b3f73d35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2b3f73d35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2a5ee8da6d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2a5ee8da6d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2a5ee8da6d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2a5ee8da6d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b3f73d35d_4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2b3f73d35d_4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2b3f73d35d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2b3f73d35d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2b3f73d35d_4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2b3f73d35d_4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2b3f73d35d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2b3f73d35d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2b3f73d35d_4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2b3f73d35d_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2b903d86a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2b903d86a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2a5ee8da6d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2a5ee8da6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2b3f73d35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2b3f73d35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b3f73d35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2b3f73d35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b5587ca5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2b5587ca5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b3f73d3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2b3f73d3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b5587ca58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2b5587ca58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b903d86a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2b903d86a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2a5ee8da6d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2a5ee8da6d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pvwatts.nrel.gov/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7950" y="1365275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66">
                <a:latin typeface="Roboto"/>
                <a:ea typeface="Roboto"/>
                <a:cs typeface="Roboto"/>
                <a:sym typeface="Roboto"/>
              </a:rPr>
              <a:t>Concept Generation and Evaluation</a:t>
            </a:r>
            <a:endParaRPr b="0" sz="1866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Winiecki Renewable Energy Project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Nicholis Santana, Issac Granados, Michael Horn, Garrett Cornelius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230500" y="3884100"/>
            <a:ext cx="4683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 476C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Dr. Carson Pete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Northern Arizona University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Department of Mechanical Engineering 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729450" y="574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 Matrix  </a:t>
            </a:r>
            <a:endParaRPr/>
          </a:p>
        </p:txBody>
      </p:sp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3394225" y="4195700"/>
            <a:ext cx="6107400" cy="3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Figure 5: Final Decision Matrix</a:t>
            </a:r>
            <a:endParaRPr/>
          </a:p>
        </p:txBody>
      </p:sp>
      <p:pic>
        <p:nvPicPr>
          <p:cNvPr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69755"/>
            <a:ext cx="9143999" cy="242329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7802600" y="4466200"/>
            <a:ext cx="152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Michael Horn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04/05/23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Renewable Energy Project 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727650" y="5352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 Planning - Dependent on Client Needs</a:t>
            </a:r>
            <a:endParaRPr/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650" y="1321700"/>
            <a:ext cx="3665199" cy="335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1025" y="1321700"/>
            <a:ext cx="3665200" cy="335559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 txBox="1"/>
          <p:nvPr/>
        </p:nvSpPr>
        <p:spPr>
          <a:xfrm>
            <a:off x="1227125" y="4743300"/>
            <a:ext cx="751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Figure 6: Design 2 BOM			Figure 7: Design 1 BOM (Original Design)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7841775" y="4413975"/>
            <a:ext cx="152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Michael Horn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04/05/23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Renewable Energy Project 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type="title"/>
          </p:nvPr>
        </p:nvSpPr>
        <p:spPr>
          <a:xfrm>
            <a:off x="763650" y="5936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Looking Ahead</a:t>
            </a:r>
            <a:endParaRPr/>
          </a:p>
        </p:txBody>
      </p:sp>
      <p:sp>
        <p:nvSpPr>
          <p:cNvPr id="181" name="Google Shape;181;p24"/>
          <p:cNvSpPr txBox="1"/>
          <p:nvPr>
            <p:ph idx="1" type="body"/>
          </p:nvPr>
        </p:nvSpPr>
        <p:spPr>
          <a:xfrm>
            <a:off x="695250" y="16343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Schedule / Gannt Chart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Prototyping 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Energy Model Progress</a:t>
            </a:r>
            <a:endParaRPr sz="17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4"/>
          <p:cNvSpPr txBox="1"/>
          <p:nvPr/>
        </p:nvSpPr>
        <p:spPr>
          <a:xfrm>
            <a:off x="7580675" y="4544550"/>
            <a:ext cx="152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Nicholis Santana 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04/05/23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Renewable Energy Project 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type="title"/>
          </p:nvPr>
        </p:nvSpPr>
        <p:spPr>
          <a:xfrm>
            <a:off x="369338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Gannt Chart</a:t>
            </a:r>
            <a:endParaRPr/>
          </a:p>
        </p:txBody>
      </p:sp>
      <p:pic>
        <p:nvPicPr>
          <p:cNvPr id="188" name="Google Shape;1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13" y="596650"/>
            <a:ext cx="9096574" cy="436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 txBox="1"/>
          <p:nvPr/>
        </p:nvSpPr>
        <p:spPr>
          <a:xfrm>
            <a:off x="3347725" y="4876775"/>
            <a:ext cx="2377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Figure 8 : Team Gannt Chart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7580675" y="4544550"/>
            <a:ext cx="152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Nicholis Santana 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04/05/23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Renewable Energy Project 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/>
          <p:nvPr>
            <p:ph type="title"/>
          </p:nvPr>
        </p:nvSpPr>
        <p:spPr>
          <a:xfrm>
            <a:off x="729450" y="6278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Prototyping</a:t>
            </a:r>
            <a:endParaRPr/>
          </a:p>
        </p:txBody>
      </p:sp>
      <p:sp>
        <p:nvSpPr>
          <p:cNvPr id="196" name="Google Shape;196;p26"/>
          <p:cNvSpPr txBox="1"/>
          <p:nvPr>
            <p:ph idx="1" type="body"/>
          </p:nvPr>
        </p:nvSpPr>
        <p:spPr>
          <a:xfrm>
            <a:off x="729450" y="1525275"/>
            <a:ext cx="7688700" cy="28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Renewable Energy Lab has similar components to our planned system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“Prototyping” will be the examin</a:t>
            </a:r>
            <a:r>
              <a:rPr lang="en" sz="1400"/>
              <a:t>ation and understanding of the pre-existing system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Gaining familiarity with functions and connections for Inverters, </a:t>
            </a:r>
            <a:r>
              <a:rPr lang="en" sz="1400"/>
              <a:t>Panels</a:t>
            </a:r>
            <a:r>
              <a:rPr lang="en" sz="1400"/>
              <a:t>, Controllers etc. 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team will gain </a:t>
            </a:r>
            <a:r>
              <a:rPr lang="en" sz="1400"/>
              <a:t>knowledge</a:t>
            </a:r>
            <a:r>
              <a:rPr lang="en" sz="1400"/>
              <a:t> from Dr. Pete to help with the install </a:t>
            </a:r>
            <a:r>
              <a:rPr lang="en" sz="1400"/>
              <a:t>process</a:t>
            </a:r>
            <a:r>
              <a:rPr lang="en" sz="1400"/>
              <a:t> for next semester</a:t>
            </a:r>
            <a:endParaRPr sz="1400"/>
          </a:p>
        </p:txBody>
      </p:sp>
      <p:sp>
        <p:nvSpPr>
          <p:cNvPr id="197" name="Google Shape;197;p26"/>
          <p:cNvSpPr txBox="1"/>
          <p:nvPr/>
        </p:nvSpPr>
        <p:spPr>
          <a:xfrm>
            <a:off x="7580675" y="4544550"/>
            <a:ext cx="152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Nicholis Santana 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04/05/23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Renewable Energy Project 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type="title"/>
          </p:nvPr>
        </p:nvSpPr>
        <p:spPr>
          <a:xfrm>
            <a:off x="420375" y="598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NREL PVWatts Calculator</a:t>
            </a:r>
            <a:endParaRPr/>
          </a:p>
        </p:txBody>
      </p:sp>
      <p:sp>
        <p:nvSpPr>
          <p:cNvPr id="203" name="Google Shape;203;p27"/>
          <p:cNvSpPr txBox="1"/>
          <p:nvPr>
            <p:ph idx="1" type="body"/>
          </p:nvPr>
        </p:nvSpPr>
        <p:spPr>
          <a:xfrm>
            <a:off x="5243675" y="1597800"/>
            <a:ext cx="3746400" cy="31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NREL’s Solar Production Calculator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Input 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Location, System Size, Tilt and Azimuth Angles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Output 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Expected kWh production by month/year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Image shows kWh results for 9 kW system with optimized angles at customer’s location</a:t>
            </a:r>
            <a:endParaRPr/>
          </a:p>
        </p:txBody>
      </p:sp>
      <p:sp>
        <p:nvSpPr>
          <p:cNvPr id="204" name="Google Shape;204;p27"/>
          <p:cNvSpPr txBox="1"/>
          <p:nvPr/>
        </p:nvSpPr>
        <p:spPr>
          <a:xfrm>
            <a:off x="471450" y="4948150"/>
            <a:ext cx="4261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Lato"/>
                <a:ea typeface="Lato"/>
                <a:cs typeface="Lato"/>
                <a:sym typeface="Lato"/>
              </a:rPr>
              <a:t>Photo Reference : [1] </a:t>
            </a:r>
            <a:r>
              <a:rPr lang="en" sz="6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https://pvwatts.nrel.gov/</a:t>
            </a:r>
            <a:r>
              <a:rPr lang="en" sz="600"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5" name="Google Shape;2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150" y="1285900"/>
            <a:ext cx="4302842" cy="35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7"/>
          <p:cNvSpPr txBox="1"/>
          <p:nvPr/>
        </p:nvSpPr>
        <p:spPr>
          <a:xfrm>
            <a:off x="1231975" y="4671575"/>
            <a:ext cx="2377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Figure 9 : PVWatts Output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p27"/>
          <p:cNvSpPr txBox="1"/>
          <p:nvPr/>
        </p:nvSpPr>
        <p:spPr>
          <a:xfrm>
            <a:off x="7618800" y="4563875"/>
            <a:ext cx="152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Garrett Cornelius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04/05/23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Renewable Energy Project 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/>
          <p:nvPr>
            <p:ph type="title"/>
          </p:nvPr>
        </p:nvSpPr>
        <p:spPr>
          <a:xfrm>
            <a:off x="465050" y="5594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 Model Progress</a:t>
            </a:r>
            <a:endParaRPr/>
          </a:p>
        </p:txBody>
      </p:sp>
      <p:sp>
        <p:nvSpPr>
          <p:cNvPr id="213" name="Google Shape;213;p28"/>
          <p:cNvSpPr txBox="1"/>
          <p:nvPr>
            <p:ph idx="1" type="body"/>
          </p:nvPr>
        </p:nvSpPr>
        <p:spPr>
          <a:xfrm>
            <a:off x="465050" y="1312825"/>
            <a:ext cx="43434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Chosen Design Tool: Autodesk </a:t>
            </a:r>
            <a:r>
              <a:rPr lang="en" sz="1500"/>
              <a:t>Revit</a:t>
            </a:r>
            <a:r>
              <a:rPr lang="en" sz="1500"/>
              <a:t>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Autodesk Insight powered by EnergyPlus engine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214" name="Google Shape;214;p28"/>
          <p:cNvPicPr preferRelativeResize="0"/>
          <p:nvPr/>
        </p:nvPicPr>
        <p:blipFill rotWithShape="1">
          <a:blip r:embed="rId3">
            <a:alphaModFix/>
          </a:blip>
          <a:srcRect b="8615" l="21728" r="20236" t="23596"/>
          <a:stretch/>
        </p:blipFill>
        <p:spPr>
          <a:xfrm>
            <a:off x="410325" y="2298125"/>
            <a:ext cx="3939773" cy="24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9125" y="975218"/>
            <a:ext cx="3802850" cy="379890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8"/>
          <p:cNvSpPr txBox="1"/>
          <p:nvPr/>
        </p:nvSpPr>
        <p:spPr>
          <a:xfrm>
            <a:off x="2893550" y="4866600"/>
            <a:ext cx="2831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Lato"/>
                <a:ea typeface="Lato"/>
                <a:cs typeface="Lato"/>
                <a:sym typeface="Lato"/>
              </a:rPr>
              <a:t>Photo References: [2] https://www.autodesk.com/products/insight/overview</a:t>
            </a:r>
            <a:endParaRPr sz="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p28"/>
          <p:cNvSpPr txBox="1"/>
          <p:nvPr/>
        </p:nvSpPr>
        <p:spPr>
          <a:xfrm>
            <a:off x="1448138" y="4527900"/>
            <a:ext cx="2377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Figure 10: Revit Solar Projection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p28"/>
          <p:cNvSpPr txBox="1"/>
          <p:nvPr/>
        </p:nvSpPr>
        <p:spPr>
          <a:xfrm>
            <a:off x="5841938" y="4774125"/>
            <a:ext cx="2377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Figure 11: Insight Tool Output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0" y="4589400"/>
            <a:ext cx="152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Garrett Cornelius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04/05/23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Renewable Energy Project 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/>
          <p:nvPr>
            <p:ph idx="1" type="body"/>
          </p:nvPr>
        </p:nvSpPr>
        <p:spPr>
          <a:xfrm>
            <a:off x="208200" y="2160950"/>
            <a:ext cx="4363800" cy="22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Building Performance Factors</a:t>
            </a:r>
            <a:endParaRPr/>
          </a:p>
          <a:p>
            <a:pPr indent="-3111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Life Cycle Energy Use/Costs</a:t>
            </a:r>
            <a:endParaRPr/>
          </a:p>
          <a:p>
            <a:pPr indent="-3111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Annual Energy Use Breakdown (HVAC, Lighting, Appliances, etc.)</a:t>
            </a:r>
            <a:endParaRPr/>
          </a:p>
          <a:p>
            <a:pPr indent="-3111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Potential energy saving </a:t>
            </a:r>
            <a:r>
              <a:rPr lang="en"/>
              <a:t>recommendations</a:t>
            </a:r>
            <a:endParaRPr/>
          </a:p>
          <a:p>
            <a:pPr indent="-3111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Monthly/ Annual Load Charts </a:t>
            </a:r>
            <a:endParaRPr/>
          </a:p>
          <a:p>
            <a:pPr indent="-3111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Energy Requirements (Goal of the Energy Model)</a:t>
            </a:r>
            <a:endParaRPr/>
          </a:p>
        </p:txBody>
      </p:sp>
      <p:sp>
        <p:nvSpPr>
          <p:cNvPr id="225" name="Google Shape;225;p29"/>
          <p:cNvSpPr txBox="1"/>
          <p:nvPr/>
        </p:nvSpPr>
        <p:spPr>
          <a:xfrm>
            <a:off x="296875" y="1600050"/>
            <a:ext cx="3259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Expected Data Outputs: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6" name="Google Shape;22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70825"/>
            <a:ext cx="4345450" cy="244431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9"/>
          <p:cNvSpPr txBox="1"/>
          <p:nvPr/>
        </p:nvSpPr>
        <p:spPr>
          <a:xfrm>
            <a:off x="0" y="4866600"/>
            <a:ext cx="28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Lato"/>
                <a:ea typeface="Lato"/>
                <a:cs typeface="Lato"/>
                <a:sym typeface="Lato"/>
              </a:rPr>
              <a:t>Photo References: [2] https://www.autodesk.com/products/insight/overview</a:t>
            </a:r>
            <a:endParaRPr sz="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p29"/>
          <p:cNvSpPr txBox="1"/>
          <p:nvPr/>
        </p:nvSpPr>
        <p:spPr>
          <a:xfrm>
            <a:off x="5095476" y="4087775"/>
            <a:ext cx="2838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Figure 12: Insight Monthly Cooling Load Output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" name="Google Shape;229;p29"/>
          <p:cNvSpPr txBox="1"/>
          <p:nvPr/>
        </p:nvSpPr>
        <p:spPr>
          <a:xfrm>
            <a:off x="7580675" y="4544550"/>
            <a:ext cx="152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Garrett Cornelius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04/05/23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Renewable Energy Project 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 txBox="1"/>
          <p:nvPr>
            <p:ph type="title"/>
          </p:nvPr>
        </p:nvSpPr>
        <p:spPr>
          <a:xfrm>
            <a:off x="727650" y="5457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35" name="Google Shape;235;p30"/>
          <p:cNvSpPr txBox="1"/>
          <p:nvPr>
            <p:ph idx="1" type="body"/>
          </p:nvPr>
        </p:nvSpPr>
        <p:spPr>
          <a:xfrm>
            <a:off x="729450" y="1614175"/>
            <a:ext cx="7688700" cy="27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[1] </a:t>
            </a:r>
            <a:r>
              <a:rPr lang="en" sz="1200">
                <a:solidFill>
                  <a:srgbClr val="000000"/>
                </a:solidFill>
              </a:rPr>
              <a:t>https://www.autodesk.com/products/insight/overview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[2] </a:t>
            </a:r>
            <a:r>
              <a:rPr lang="en" sz="1200">
                <a:solidFill>
                  <a:srgbClr val="000000"/>
                </a:solidFill>
              </a:rPr>
              <a:t>https://www.autodesk.com/products/insight/overview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6" name="Google Shape;236;p30"/>
          <p:cNvSpPr txBox="1"/>
          <p:nvPr/>
        </p:nvSpPr>
        <p:spPr>
          <a:xfrm>
            <a:off x="7618800" y="4589400"/>
            <a:ext cx="152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Garrett Cornelius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04/05/23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Renewable Energy Project 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7650" y="5662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Description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05300" y="1839500"/>
            <a:ext cx="3730200" cy="22611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22">
                <a:solidFill>
                  <a:schemeClr val="dk2"/>
                </a:solidFill>
              </a:rPr>
              <a:t>Background:</a:t>
            </a:r>
            <a:endParaRPr sz="1222">
              <a:solidFill>
                <a:schemeClr val="dk2"/>
              </a:solidFill>
            </a:endParaRPr>
          </a:p>
          <a:p>
            <a:pPr indent="-306228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23"/>
              <a:buChar char="●"/>
            </a:pPr>
            <a:r>
              <a:rPr lang="en" sz="1222">
                <a:solidFill>
                  <a:schemeClr val="dk2"/>
                </a:solidFill>
              </a:rPr>
              <a:t>Private party off grid cabin to be constructed by Winiecki family</a:t>
            </a:r>
            <a:endParaRPr sz="1222">
              <a:solidFill>
                <a:schemeClr val="dk2"/>
              </a:solidFill>
            </a:endParaRPr>
          </a:p>
          <a:p>
            <a:pPr indent="-30622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23"/>
              <a:buChar char="●"/>
            </a:pPr>
            <a:r>
              <a:rPr lang="en" sz="1222">
                <a:solidFill>
                  <a:schemeClr val="dk2"/>
                </a:solidFill>
              </a:rPr>
              <a:t>Construction plans are already in place</a:t>
            </a:r>
            <a:endParaRPr sz="1222">
              <a:solidFill>
                <a:schemeClr val="dk2"/>
              </a:solidFill>
            </a:endParaRPr>
          </a:p>
          <a:p>
            <a:pPr indent="-30622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23"/>
              <a:buChar char="●"/>
            </a:pPr>
            <a:r>
              <a:rPr lang="en" sz="1222">
                <a:solidFill>
                  <a:schemeClr val="dk2"/>
                </a:solidFill>
              </a:rPr>
              <a:t>Site location established</a:t>
            </a:r>
            <a:endParaRPr sz="1222">
              <a:solidFill>
                <a:schemeClr val="dk2"/>
              </a:solidFill>
            </a:endParaRPr>
          </a:p>
          <a:p>
            <a:pPr indent="-30622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23"/>
              <a:buChar char="●"/>
            </a:pPr>
            <a:r>
              <a:rPr lang="en" sz="1222">
                <a:solidFill>
                  <a:schemeClr val="dk2"/>
                </a:solidFill>
              </a:rPr>
              <a:t>APS power will be connected</a:t>
            </a:r>
            <a:endParaRPr sz="1222">
              <a:solidFill>
                <a:schemeClr val="dk2"/>
              </a:solidFill>
            </a:endParaRPr>
          </a:p>
          <a:p>
            <a:pPr indent="-30622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23"/>
              <a:buChar char="●"/>
            </a:pPr>
            <a:r>
              <a:rPr lang="en" sz="1222">
                <a:solidFill>
                  <a:schemeClr val="dk2"/>
                </a:solidFill>
              </a:rPr>
              <a:t>Looking for a Hybrid Solar System </a:t>
            </a:r>
            <a:endParaRPr sz="1222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1222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358"/>
              <a:buNone/>
            </a:pPr>
            <a:r>
              <a:t/>
            </a:r>
            <a:endParaRPr sz="1222">
              <a:solidFill>
                <a:schemeClr val="dk2"/>
              </a:solidFill>
            </a:endParaRPr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4435500" y="1839500"/>
            <a:ext cx="4003200" cy="22611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222">
                <a:solidFill>
                  <a:schemeClr val="dk2"/>
                </a:solidFill>
              </a:rPr>
              <a:t>Project Goals: </a:t>
            </a:r>
            <a:endParaRPr sz="1222">
              <a:solidFill>
                <a:schemeClr val="dk2"/>
              </a:solidFill>
            </a:endParaRPr>
          </a:p>
          <a:p>
            <a:pPr indent="-306228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23"/>
              <a:buChar char="●"/>
            </a:pPr>
            <a:r>
              <a:rPr lang="en" sz="1222">
                <a:solidFill>
                  <a:schemeClr val="dk2"/>
                </a:solidFill>
              </a:rPr>
              <a:t>Analyze solar photovoltaic systems for off grid application </a:t>
            </a:r>
            <a:endParaRPr sz="1222">
              <a:solidFill>
                <a:schemeClr val="dk2"/>
              </a:solidFill>
            </a:endParaRPr>
          </a:p>
          <a:p>
            <a:pPr indent="-30622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23"/>
              <a:buChar char="●"/>
            </a:pPr>
            <a:r>
              <a:rPr lang="en" sz="1222">
                <a:solidFill>
                  <a:schemeClr val="dk2"/>
                </a:solidFill>
              </a:rPr>
              <a:t>Model estimated energy load / consumption of the Winiecki off grid cabin </a:t>
            </a:r>
            <a:endParaRPr sz="1222">
              <a:solidFill>
                <a:schemeClr val="dk2"/>
              </a:solidFill>
            </a:endParaRPr>
          </a:p>
          <a:p>
            <a:pPr indent="-30622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23"/>
              <a:buChar char="●"/>
            </a:pPr>
            <a:r>
              <a:rPr lang="en" sz="1222">
                <a:solidFill>
                  <a:schemeClr val="dk2"/>
                </a:solidFill>
              </a:rPr>
              <a:t>Test energy demands of cabin</a:t>
            </a:r>
            <a:endParaRPr sz="1222">
              <a:solidFill>
                <a:schemeClr val="dk2"/>
              </a:solidFill>
            </a:endParaRPr>
          </a:p>
          <a:p>
            <a:pPr indent="-30622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23"/>
              <a:buChar char="●"/>
            </a:pPr>
            <a:r>
              <a:rPr lang="en" sz="1222">
                <a:solidFill>
                  <a:schemeClr val="dk2"/>
                </a:solidFill>
              </a:rPr>
              <a:t>Optimize solar system for maximum efficiency </a:t>
            </a:r>
            <a:endParaRPr sz="1222">
              <a:solidFill>
                <a:schemeClr val="dk2"/>
              </a:solidFill>
            </a:endParaRPr>
          </a:p>
          <a:p>
            <a:pPr indent="-306228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23"/>
              <a:buChar char="●"/>
            </a:pPr>
            <a:r>
              <a:rPr lang="en" sz="1222">
                <a:solidFill>
                  <a:schemeClr val="dk2"/>
                </a:solidFill>
              </a:rPr>
              <a:t>Implement and install selected solar design in person </a:t>
            </a:r>
            <a:endParaRPr sz="1222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1222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358"/>
              <a:buNone/>
            </a:pPr>
            <a:r>
              <a:t/>
            </a:r>
            <a:endParaRPr sz="1222">
              <a:solidFill>
                <a:schemeClr val="dk2"/>
              </a:solidFill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7580675" y="4544550"/>
            <a:ext cx="152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Nicholis Santana 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04/05/23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Renewable Energy Project 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727650" y="5389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Black Box Model</a:t>
            </a:r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727650" y="1616850"/>
            <a:ext cx="3247800" cy="26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 PV system, in </a:t>
            </a:r>
            <a:r>
              <a:rPr lang="en" sz="1700"/>
              <a:t>its</a:t>
            </a:r>
            <a:r>
              <a:rPr lang="en" sz="1700"/>
              <a:t> simplest </a:t>
            </a:r>
            <a:r>
              <a:rPr lang="en" sz="1700"/>
              <a:t>form</a:t>
            </a:r>
            <a:r>
              <a:rPr lang="en" sz="1700"/>
              <a:t>, is designed to transfer energy.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A Hybrid System takes power from the sun and the grid to provide AC power to the house</a:t>
            </a:r>
            <a:endParaRPr sz="1700"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4374" y="1965300"/>
            <a:ext cx="5019625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5365425" y="3508200"/>
            <a:ext cx="357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Figure 1: Black Box Model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7580675" y="4544550"/>
            <a:ext cx="152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Nicholis Santana 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04/05/23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Renewable Energy Project 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727650" y="5526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</a:t>
            </a:r>
            <a:r>
              <a:rPr lang="en"/>
              <a:t>Decomposition</a:t>
            </a:r>
            <a:endParaRPr/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727650" y="1730050"/>
            <a:ext cx="3543300" cy="28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Function Chain  for a Hybrid system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System can provide power from:</a:t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Grid Power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Solar Generation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Battery Storage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Decomposition simplifies connections and breaks design into smaller pieces </a:t>
            </a:r>
            <a:endParaRPr sz="1700"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8025" y="552600"/>
            <a:ext cx="4395975" cy="37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4888200" y="3987775"/>
            <a:ext cx="425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Figure 2: Function Decomposition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Flowchart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7580675" y="4544550"/>
            <a:ext cx="152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Nicholis Santana 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04/05/23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Renewable Energy Project 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Generation</a:t>
            </a:r>
            <a:endParaRPr/>
          </a:p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729450" y="2078875"/>
            <a:ext cx="38424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Generation Process</a:t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Customer Requirements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Pre-</a:t>
            </a:r>
            <a:r>
              <a:rPr lang="en" sz="1700"/>
              <a:t>existing</a:t>
            </a:r>
            <a:r>
              <a:rPr lang="en" sz="1700"/>
              <a:t> Renewable Sources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Team </a:t>
            </a:r>
            <a:r>
              <a:rPr lang="en" sz="1700"/>
              <a:t>criteria</a:t>
            </a:r>
            <a:r>
              <a:rPr lang="en" sz="1700"/>
              <a:t> </a:t>
            </a:r>
            <a:endParaRPr sz="1700"/>
          </a:p>
        </p:txBody>
      </p:sp>
      <p:sp>
        <p:nvSpPr>
          <p:cNvPr id="121" name="Google Shape;121;p17"/>
          <p:cNvSpPr txBox="1"/>
          <p:nvPr/>
        </p:nvSpPr>
        <p:spPr>
          <a:xfrm>
            <a:off x="4592400" y="2098000"/>
            <a:ext cx="339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2" name="Google Shape;122;p1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250" y="1401500"/>
            <a:ext cx="3785175" cy="234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5600425" y="3811950"/>
            <a:ext cx="2624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Figure 3: Renewable Energy Graph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7618800" y="4589400"/>
            <a:ext cx="152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Issac Granados</a:t>
            </a:r>
            <a:r>
              <a:rPr lang="en" sz="800">
                <a:latin typeface="Lato"/>
                <a:ea typeface="Lato"/>
                <a:cs typeface="Lato"/>
                <a:sym typeface="Lato"/>
              </a:rPr>
              <a:t> 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04/05/23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Renewable Energy Project 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Pugh Chart</a:t>
            </a:r>
            <a:endParaRPr/>
          </a:p>
        </p:txBody>
      </p:sp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853838"/>
            <a:ext cx="8686800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3569700" y="4644675"/>
            <a:ext cx="557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Figure 4: Pugh Chart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7618800" y="4644675"/>
            <a:ext cx="152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Issac Granados</a:t>
            </a:r>
            <a:r>
              <a:rPr lang="en" sz="800">
                <a:latin typeface="Lato"/>
                <a:ea typeface="Lato"/>
                <a:cs typeface="Lato"/>
                <a:sym typeface="Lato"/>
              </a:rPr>
              <a:t> 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04/05/23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Renewable Energy Project 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727800" y="131127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Variations </a:t>
            </a:r>
            <a:endParaRPr/>
          </a:p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Final </a:t>
            </a:r>
            <a:r>
              <a:rPr lang="en" sz="1700"/>
              <a:t>Full System</a:t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Fixed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Trina Tallmax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Kong Elite</a:t>
            </a:r>
            <a:endParaRPr sz="1700"/>
          </a:p>
        </p:txBody>
      </p:sp>
      <p:sp>
        <p:nvSpPr>
          <p:cNvPr id="140" name="Google Shape;140;p19"/>
          <p:cNvSpPr txBox="1"/>
          <p:nvPr>
            <p:ph idx="2" type="body"/>
          </p:nvPr>
        </p:nvSpPr>
        <p:spPr>
          <a:xfrm>
            <a:off x="4643600" y="2078875"/>
            <a:ext cx="3774300" cy="25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Subsystem</a:t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Tilt Angle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Fixed/Automatic Variable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Panel Types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Q-Peak/Trina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Battery Types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Kong/Mammoth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 txBox="1"/>
          <p:nvPr/>
        </p:nvSpPr>
        <p:spPr>
          <a:xfrm>
            <a:off x="7618800" y="4582675"/>
            <a:ext cx="152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Issac Granados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04/05/23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Renewable Energy Project 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System Designs</a:t>
            </a:r>
            <a:endParaRPr/>
          </a:p>
        </p:txBody>
      </p:sp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4643550" y="2061500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2"/>
                </a:solidFill>
              </a:rPr>
              <a:t>Design 2</a:t>
            </a:r>
            <a:endParaRPr b="1" sz="17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Panel Type: Trina Tallmax TSM-DE15V</a:t>
            </a:r>
            <a:endParaRPr sz="1600">
              <a:solidFill>
                <a:schemeClr val="dk2"/>
              </a:solidFill>
            </a:endParaRPr>
          </a:p>
          <a:p>
            <a:pPr indent="-31115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>
                <a:solidFill>
                  <a:schemeClr val="dk2"/>
                </a:solidFill>
              </a:rPr>
              <a:t>Cost, Efficiency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Battery System: Kong Elite</a:t>
            </a:r>
            <a:endParaRPr sz="1600">
              <a:solidFill>
                <a:schemeClr val="dk2"/>
              </a:solidFill>
            </a:endParaRPr>
          </a:p>
          <a:p>
            <a:pPr indent="-31115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>
                <a:solidFill>
                  <a:schemeClr val="dk2"/>
                </a:solidFill>
              </a:rPr>
              <a:t>Cost, Expectation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Tilt Angle: Fixed</a:t>
            </a:r>
            <a:endParaRPr sz="1600">
              <a:solidFill>
                <a:schemeClr val="dk2"/>
              </a:solidFill>
            </a:endParaRPr>
          </a:p>
          <a:p>
            <a:pPr indent="-31115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>
                <a:solidFill>
                  <a:schemeClr val="dk2"/>
                </a:solidFill>
              </a:rPr>
              <a:t>Cost, Durability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8" name="Google Shape;148;p20"/>
          <p:cNvSpPr txBox="1"/>
          <p:nvPr>
            <p:ph idx="2" type="body"/>
          </p:nvPr>
        </p:nvSpPr>
        <p:spPr>
          <a:xfrm>
            <a:off x="512479" y="2091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2"/>
                </a:solidFill>
              </a:rPr>
              <a:t>Design 1</a:t>
            </a:r>
            <a:endParaRPr b="1" sz="17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Panel Type: Q.Peak 365</a:t>
            </a:r>
            <a:endParaRPr sz="1600">
              <a:solidFill>
                <a:schemeClr val="dk2"/>
              </a:solidFill>
            </a:endParaRPr>
          </a:p>
          <a:p>
            <a:pPr indent="-31115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>
                <a:solidFill>
                  <a:schemeClr val="dk2"/>
                </a:solidFill>
              </a:rPr>
              <a:t>Warranty, Micro Inverters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Battery System: Fortress eVault</a:t>
            </a:r>
            <a:endParaRPr sz="1600">
              <a:solidFill>
                <a:schemeClr val="dk2"/>
              </a:solidFill>
            </a:endParaRPr>
          </a:p>
          <a:p>
            <a:pPr indent="-31115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>
                <a:solidFill>
                  <a:schemeClr val="dk2"/>
                </a:solidFill>
              </a:rPr>
              <a:t>Safety, Space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Tilt Angle: Automatic Variable</a:t>
            </a:r>
            <a:endParaRPr sz="1600">
              <a:solidFill>
                <a:schemeClr val="dk2"/>
              </a:solidFill>
            </a:endParaRPr>
          </a:p>
          <a:p>
            <a:pPr indent="-31115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>
                <a:solidFill>
                  <a:schemeClr val="dk2"/>
                </a:solidFill>
              </a:rPr>
              <a:t>Efficiency, Generation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7618800" y="4589400"/>
            <a:ext cx="152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Issac Granados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04/05/23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Renewable Energy Project 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727638" y="574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Evaluation </a:t>
            </a:r>
            <a:endParaRPr/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1005175" y="1301550"/>
            <a:ext cx="2650200" cy="12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2"/>
                </a:solidFill>
              </a:rPr>
              <a:t>Customer Requirements</a:t>
            </a:r>
            <a:r>
              <a:rPr lang="en" sz="1400">
                <a:solidFill>
                  <a:schemeClr val="dk2"/>
                </a:solidFill>
              </a:rPr>
              <a:t>: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Safety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Off Grid Capabilities with </a:t>
            </a:r>
            <a:r>
              <a:rPr lang="en" sz="1400"/>
              <a:t>no feedback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Energy Storage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Energy Generation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Minimized Cost</a:t>
            </a:r>
            <a:endParaRPr sz="1400"/>
          </a:p>
        </p:txBody>
      </p:sp>
      <p:sp>
        <p:nvSpPr>
          <p:cNvPr id="156" name="Google Shape;156;p21"/>
          <p:cNvSpPr txBox="1"/>
          <p:nvPr/>
        </p:nvSpPr>
        <p:spPr>
          <a:xfrm>
            <a:off x="4444200" y="1301550"/>
            <a:ext cx="4699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Designs Selected for Recommendation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Design 1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Design 2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417725" y="3250600"/>
            <a:ext cx="75195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Comparison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Differences in 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designs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are among individual components only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Batteries and solar panels are the major differences between designs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The system layout, location, construction will remain constant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Both designs meet customer requirements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Design 2 may be slightly cheaper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Final design is ultimately dependent upon client’s energy needs and is subject to change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7802600" y="4466200"/>
            <a:ext cx="152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Michael Horn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04/05/23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Renewable Energy Project 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